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Arimo"/>
      <p:regular r:id="rId15"/>
      <p:bold r:id="rId16"/>
      <p:italic r:id="rId17"/>
      <p:boldItalic r:id="rId18"/>
    </p:embeddedFont>
    <p:embeddedFont>
      <p:font typeface="Outfi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utfi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mo-regular.fntdata"/><Relationship Id="rId14" Type="http://schemas.openxmlformats.org/officeDocument/2006/relationships/slide" Target="slides/slide10.xml"/><Relationship Id="rId17" Type="http://schemas.openxmlformats.org/officeDocument/2006/relationships/font" Target="fonts/Arimo-italic.fntdata"/><Relationship Id="rId16" Type="http://schemas.openxmlformats.org/officeDocument/2006/relationships/font" Target="fonts/Arimo-bold.fntdata"/><Relationship Id="rId5" Type="http://schemas.openxmlformats.org/officeDocument/2006/relationships/slide" Target="slides/slide1.xml"/><Relationship Id="rId19" Type="http://schemas.openxmlformats.org/officeDocument/2006/relationships/font" Target="fonts/Outfit-regular.fntdata"/><Relationship Id="rId6" Type="http://schemas.openxmlformats.org/officeDocument/2006/relationships/slide" Target="slides/slide2.xml"/><Relationship Id="rId18" Type="http://schemas.openxmlformats.org/officeDocument/2006/relationships/font" Target="fonts/Arim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10" Type="http://schemas.openxmlformats.org/officeDocument/2006/relationships/image" Target="../media/image31.png"/><Relationship Id="rId9" Type="http://schemas.openxmlformats.org/officeDocument/2006/relationships/image" Target="../media/image29.png"/><Relationship Id="rId5" Type="http://schemas.openxmlformats.org/officeDocument/2006/relationships/image" Target="../media/image25.png"/><Relationship Id="rId6" Type="http://schemas.openxmlformats.org/officeDocument/2006/relationships/image" Target="../media/image28.png"/><Relationship Id="rId7" Type="http://schemas.openxmlformats.org/officeDocument/2006/relationships/image" Target="../media/image27.png"/><Relationship Id="rId8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Caesar's Taxi Demand Prediction Service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Developing an accurate spatio-temporal forecasting model for urban taxi demand in NYC to optimize fleet deployment and reduce passenger wait times.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/>
          <p:nvPr/>
        </p:nvSpPr>
        <p:spPr>
          <a:xfrm>
            <a:off x="793790" y="760571"/>
            <a:ext cx="806243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Conclusion &amp; Future Directions</a:t>
            </a:r>
            <a:endParaRPr b="0" i="0" sz="4450" u="none" cap="none" strike="noStrike"/>
          </a:p>
        </p:txBody>
      </p:sp>
      <p:sp>
        <p:nvSpPr>
          <p:cNvPr id="262" name="Google Shape;262;p22"/>
          <p:cNvSpPr/>
          <p:nvPr/>
        </p:nvSpPr>
        <p:spPr>
          <a:xfrm>
            <a:off x="793790" y="1922978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XGBoost Regressor provides an optimal, highly accurate spatial-temporal demand forecast, enabling intelligent taxi dispatch and operational optimization.</a:t>
            </a:r>
            <a:endParaRPr b="0" i="0" sz="1750" u="none" cap="none" strike="noStrike"/>
          </a:p>
        </p:txBody>
      </p:sp>
      <p:sp>
        <p:nvSpPr>
          <p:cNvPr id="263" name="Google Shape;263;p22"/>
          <p:cNvSpPr/>
          <p:nvPr/>
        </p:nvSpPr>
        <p:spPr>
          <a:xfrm>
            <a:off x="2197418" y="308193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Key Success</a:t>
            </a:r>
            <a:endParaRPr b="0" i="0" sz="2200" u="none" cap="none" strike="noStrike"/>
          </a:p>
        </p:txBody>
      </p:sp>
      <p:sp>
        <p:nvSpPr>
          <p:cNvPr id="264" name="Google Shape;264;p22"/>
          <p:cNvSpPr/>
          <p:nvPr/>
        </p:nvSpPr>
        <p:spPr>
          <a:xfrm>
            <a:off x="793790" y="3572351"/>
            <a:ext cx="42388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High-accuracy forecasting (R2 ≈ 0.95) driven by effective feature engineering of spatial bins and lagged demand.</a:t>
            </a:r>
            <a:endParaRPr b="0" i="0" sz="1750" u="none" cap="none" strike="noStrike"/>
          </a:p>
        </p:txBody>
      </p:sp>
      <p:pic>
        <p:nvPicPr>
          <p:cNvPr descr="preencoded.png" id="265" name="Google Shape;26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903934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6" name="Google Shape;26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24362" y="4155877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/>
          <p:nvPr/>
        </p:nvSpPr>
        <p:spPr>
          <a:xfrm>
            <a:off x="9597628" y="3081933"/>
            <a:ext cx="294846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Refined External Data</a:t>
            </a:r>
            <a:endParaRPr b="0" i="0" sz="2200" u="none" cap="none" strike="noStrike"/>
          </a:p>
        </p:txBody>
      </p:sp>
      <p:sp>
        <p:nvSpPr>
          <p:cNvPr id="268" name="Google Shape;268;p22"/>
          <p:cNvSpPr/>
          <p:nvPr/>
        </p:nvSpPr>
        <p:spPr>
          <a:xfrm>
            <a:off x="9597628" y="3572351"/>
            <a:ext cx="423898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Incorporate actual minute-by-minute weather data (precipitation, temperature) and specific scheduled events.</a:t>
            </a:r>
            <a:endParaRPr b="0" i="0" sz="1750" u="none" cap="none" strike="noStrike"/>
          </a:p>
        </p:txBody>
      </p:sp>
      <p:pic>
        <p:nvPicPr>
          <p:cNvPr descr="preencoded.png" id="269" name="Google Shape;26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903934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0" name="Google Shape;270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86713" y="4155877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9597628" y="5357336"/>
            <a:ext cx="4238982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Origin-Destination (OD) Modeling</a:t>
            </a:r>
            <a:endParaRPr b="0" i="0" sz="2200" u="none" cap="none" strike="noStrike"/>
          </a:p>
        </p:txBody>
      </p:sp>
      <p:sp>
        <p:nvSpPr>
          <p:cNvPr id="272" name="Google Shape;272;p22"/>
          <p:cNvSpPr/>
          <p:nvPr/>
        </p:nvSpPr>
        <p:spPr>
          <a:xfrm>
            <a:off x="9597628" y="6202085"/>
            <a:ext cx="423898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Predict both pickup and drop-off counts to understand flow dynamics crucial for repositioning empty taxis.</a:t>
            </a:r>
            <a:endParaRPr b="0" i="0" sz="1750" u="none" cap="none" strike="noStrike"/>
          </a:p>
        </p:txBody>
      </p:sp>
      <p:pic>
        <p:nvPicPr>
          <p:cNvPr descr="preencoded.png" id="273" name="Google Shape;273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903934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4" name="Google Shape;274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86713" y="5818227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/>
          <p:nvPr/>
        </p:nvSpPr>
        <p:spPr>
          <a:xfrm>
            <a:off x="1713190" y="5534501"/>
            <a:ext cx="331946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Advanced Deep Learning</a:t>
            </a:r>
            <a:endParaRPr b="0" i="0" sz="2200" u="none" cap="none" strike="noStrike"/>
          </a:p>
        </p:txBody>
      </p:sp>
      <p:sp>
        <p:nvSpPr>
          <p:cNvPr id="276" name="Google Shape;276;p22"/>
          <p:cNvSpPr/>
          <p:nvPr/>
        </p:nvSpPr>
        <p:spPr>
          <a:xfrm>
            <a:off x="793790" y="6024920"/>
            <a:ext cx="42388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Explore Graph Neural Networks (GNNs) to model the dependencies between adjacent grid cells simultaneously.</a:t>
            </a:r>
            <a:endParaRPr b="0" i="0" sz="1750" u="none" cap="none" strike="noStrike"/>
          </a:p>
        </p:txBody>
      </p:sp>
      <p:pic>
        <p:nvPicPr>
          <p:cNvPr descr="preencoded.png" id="277" name="Google Shape;277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032653" y="2903934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78" name="Google Shape;278;p2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24362" y="5818227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5117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770334" y="3358277"/>
            <a:ext cx="11397377" cy="9491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1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5950"/>
              <a:buFont typeface="Outfit"/>
              <a:buNone/>
            </a:pPr>
            <a:r>
              <a:rPr b="1" i="0" lang="en-US" sz="59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Challenge of Urban Mobility</a:t>
            </a:r>
            <a:endParaRPr b="0" i="0" sz="595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770334" y="4637484"/>
            <a:ext cx="4216479" cy="660202"/>
          </a:xfrm>
          <a:prstGeom prst="roundRect">
            <a:avLst>
              <a:gd fmla="val 480077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7" name="Google Shape;6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3553" y="4761190"/>
            <a:ext cx="330041" cy="41267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990362" y="5517713"/>
            <a:ext cx="2751177" cy="343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Demand Volatility</a:t>
            </a:r>
            <a:endParaRPr b="0" i="0" sz="21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990362" y="5993606"/>
            <a:ext cx="3776424" cy="1056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Taxi demand fluctuates heavily based on time of day, day of week, and specific location.</a:t>
            </a:r>
            <a:endParaRPr b="0" i="0" sz="17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5206841" y="4637484"/>
            <a:ext cx="4216598" cy="660202"/>
          </a:xfrm>
          <a:prstGeom prst="roundRect">
            <a:avLst>
              <a:gd fmla="val 480077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1" name="Google Shape;7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50060" y="4761190"/>
            <a:ext cx="330041" cy="41267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>
            <a:off x="5426869" y="5517713"/>
            <a:ext cx="2751177" cy="343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Misallocation Costs</a:t>
            </a:r>
            <a:endParaRPr b="0" i="0" sz="21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5426869" y="5993606"/>
            <a:ext cx="3776543" cy="14087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Inefficient taxi placement leads to long passenger wait times and increased operational costs from unnecessary cruising.</a:t>
            </a:r>
            <a:endParaRPr b="0" i="0" sz="170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9643467" y="4637484"/>
            <a:ext cx="4216479" cy="660202"/>
          </a:xfrm>
          <a:prstGeom prst="roundRect">
            <a:avLst>
              <a:gd fmla="val 480077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5" name="Google Shape;7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86686" y="4761190"/>
            <a:ext cx="330041" cy="41267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9863495" y="5517713"/>
            <a:ext cx="2751177" cy="343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Real-Time Action</a:t>
            </a:r>
            <a:endParaRPr b="0" i="0" sz="215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9863495" y="5993606"/>
            <a:ext cx="3776424" cy="14087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Need a predictive service that transforms historical data into actionable, short-term dispatch recommendations.</a:t>
            </a:r>
            <a:endParaRPr b="0" i="0" sz="170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717471" y="817007"/>
            <a:ext cx="12833152" cy="640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000"/>
              <a:buFont typeface="Outfit"/>
              <a:buNone/>
            </a:pPr>
            <a:r>
              <a:rPr b="1" i="0" lang="en-US" sz="40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Methodology Overview: Spatio-Temporal Forecasting</a:t>
            </a:r>
            <a:endParaRPr b="0" i="0" sz="400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717471" y="1867614"/>
            <a:ext cx="13195459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Our approach involved transforming sparse trip records into a structured time series, utilizing ensemble methods to capture complex non-linear demand patterns.</a:t>
            </a:r>
            <a:endParaRPr b="0" i="0" sz="1600" u="none" cap="none" strike="noStrike"/>
          </a:p>
        </p:txBody>
      </p:sp>
      <p:pic>
        <p:nvPicPr>
          <p:cNvPr descr="preencoded.png" id="86" name="Google Shape;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471" y="2754273"/>
            <a:ext cx="6597729" cy="81998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922377" y="3779163"/>
            <a:ext cx="2562701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Data Preprocessing</a:t>
            </a:r>
            <a:endParaRPr b="0" i="0" sz="200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922377" y="4222433"/>
            <a:ext cx="6187916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Filter NYC Yellow Taxi data (March 2016) for invalid trips and boundary errors, resulting in ~12 million cleaned records.</a:t>
            </a:r>
            <a:endParaRPr b="0" i="0" sz="1600" u="none" cap="none" strike="noStrike"/>
          </a:p>
        </p:txBody>
      </p:sp>
      <p:pic>
        <p:nvPicPr>
          <p:cNvPr descr="preencoded.png" id="89" name="Google Shape;8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15200" y="2754273"/>
            <a:ext cx="6597729" cy="81998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7520107" y="3779163"/>
            <a:ext cx="3592830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Spatio-Temporal Aggregation</a:t>
            </a:r>
            <a:endParaRPr b="0" i="0" sz="20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7520107" y="4222433"/>
            <a:ext cx="6187916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Bin locations into 1km² zones (0.01° grid) and aggregate demand by zone, hour, and weekday.</a:t>
            </a:r>
            <a:endParaRPr b="0" i="0" sz="1600" u="none" cap="none" strike="noStrike"/>
          </a:p>
        </p:txBody>
      </p:sp>
      <p:pic>
        <p:nvPicPr>
          <p:cNvPr descr="preencoded.png" id="92" name="Google Shape;9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7471" y="5083373"/>
            <a:ext cx="6597729" cy="81998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/>
          <p:nvPr/>
        </p:nvSpPr>
        <p:spPr>
          <a:xfrm>
            <a:off x="922377" y="6108263"/>
            <a:ext cx="2562701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Feature Engineering</a:t>
            </a:r>
            <a:endParaRPr b="0" i="0" sz="200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922377" y="6551533"/>
            <a:ext cx="6187916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Create </a:t>
            </a:r>
            <a:r>
              <a:rPr lang="en-US" sz="16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autoregressive</a:t>
            </a: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lagged demand features (1h, 2h, 3h lags) for each grid cell.</a:t>
            </a:r>
            <a:endParaRPr b="0" i="0" sz="1600" u="none" cap="none" strike="noStrike"/>
          </a:p>
        </p:txBody>
      </p:sp>
      <p:pic>
        <p:nvPicPr>
          <p:cNvPr descr="preencoded.png" id="95" name="Google Shape;9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15200" y="5083373"/>
            <a:ext cx="6597729" cy="81998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7520107" y="6108263"/>
            <a:ext cx="2562701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Model Comparison</a:t>
            </a:r>
            <a:endParaRPr b="0" i="0" sz="200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520107" y="6551533"/>
            <a:ext cx="6187916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None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Implement and validate Linear Regression, Random Forest, and XGBoost models.</a:t>
            </a:r>
            <a:endParaRPr b="0" i="0" sz="16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793790" y="892612"/>
            <a:ext cx="717911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Dataset and Data Cleaning</a:t>
            </a:r>
            <a:endParaRPr b="0" i="0" sz="445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project leveraged a single month of </a:t>
            </a:r>
            <a:r>
              <a:rPr b="0" i="0" lang="en-US" sz="1750" u="none" cap="none" strike="noStrike">
                <a:solidFill>
                  <a:srgbClr val="5E4CE6"/>
                </a:solidFill>
                <a:latin typeface="Arimo"/>
                <a:ea typeface="Arimo"/>
                <a:cs typeface="Arimo"/>
                <a:sym typeface="Arimo"/>
              </a:rPr>
              <a:t>NYC Yellow Taxi Trip Data (March 2016)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 Robust data cleaning was essential to ensure the validity and geographic relevance of the training data.</a:t>
            </a:r>
            <a:endParaRPr b="0" i="0" sz="1750" u="none" cap="none" strike="noStrike"/>
          </a:p>
        </p:txBody>
      </p:sp>
      <p:sp>
        <p:nvSpPr>
          <p:cNvPr id="106" name="Google Shape;106;p16"/>
          <p:cNvSpPr/>
          <p:nvPr/>
        </p:nvSpPr>
        <p:spPr>
          <a:xfrm>
            <a:off x="793790" y="3438406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Invalid Trip Removal: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Trips with passenger counts </a:t>
            </a: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0 or &gt; 6 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and zero-distance trips were filtered out.</a:t>
            </a:r>
            <a:endParaRPr b="0" i="0" sz="175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793790" y="4243507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Geographic Constraints: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Trips outside the operational bounds of New York City (</a:t>
            </a:r>
            <a:r>
              <a:rPr lang="en-US" sz="175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700">
                <a:solidFill>
                  <a:schemeClr val="dk1"/>
                </a:solidFill>
              </a:rPr>
              <a:t>latitude 40.5∘ to 41∘ and longitude −74.3∘ to −73.7∘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) were excluded.</a:t>
            </a:r>
            <a:endParaRPr b="0" i="0" sz="175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793790" y="5587365"/>
            <a:ext cx="7604284" cy="1326713"/>
          </a:xfrm>
          <a:prstGeom prst="roundRect">
            <a:avLst>
              <a:gd fmla="val 7181" name="adj"/>
            </a:avLst>
          </a:prstGeom>
          <a:solidFill>
            <a:srgbClr val="C3BC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0604" y="5931456"/>
            <a:ext cx="283488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1530906" y="5870853"/>
            <a:ext cx="664035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Final Working Dataset Size: </a:t>
            </a:r>
            <a:r>
              <a:rPr b="1" i="0" lang="en-US" sz="175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11,968,907</a:t>
            </a:r>
            <a:r>
              <a:rPr b="0" i="0" lang="en-US" sz="175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rows, ready for aggregation and modeling.</a:t>
            </a:r>
            <a:endParaRPr b="0" i="0" sz="1750" u="none" cap="none" strike="noStrike"/>
          </a:p>
        </p:txBody>
      </p:sp>
      <p:pic>
        <p:nvPicPr>
          <p:cNvPr descr="preencoded.png" id="111" name="Google Shape;11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59096" y="2196703"/>
            <a:ext cx="4885015" cy="488501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>
            <a:off x="793790" y="1050488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Feature Engineering: Capturing Spatio-Temporal Context</a:t>
            </a:r>
            <a:endParaRPr b="0" i="0" sz="4450" u="none" cap="none" strike="noStrike"/>
          </a:p>
        </p:txBody>
      </p:sp>
      <p:sp>
        <p:nvSpPr>
          <p:cNvPr id="119" name="Google Shape;119;p17"/>
          <p:cNvSpPr/>
          <p:nvPr/>
        </p:nvSpPr>
        <p:spPr>
          <a:xfrm>
            <a:off x="793790" y="2921675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success of the prediction service relied heavily on transforming raw pickup locations into a meaningful set of features for the ensemble models.</a:t>
            </a:r>
            <a:endParaRPr b="0" i="0" sz="1750" u="none" cap="none" strike="noStrike"/>
          </a:p>
        </p:txBody>
      </p:sp>
      <p:pic>
        <p:nvPicPr>
          <p:cNvPr descr="preencoded.png"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902631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793790" y="4866561"/>
            <a:ext cx="287571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Spatial Discretization</a:t>
            </a:r>
            <a:endParaRPr b="0" i="0" sz="220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93790" y="5356979"/>
            <a:ext cx="4158615" cy="147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Pickup locations were binned into a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0.01° × 0.01°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grid, approximating a 1 km² zone size, creating unique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lat_bin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and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lon_bin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features.</a:t>
            </a:r>
            <a:endParaRPr b="0" i="0" sz="1750" u="none" cap="none" strike="noStrike"/>
          </a:p>
        </p:txBody>
      </p:sp>
      <p:pic>
        <p:nvPicPr>
          <p:cNvPr descr="preencoded.png" id="123" name="Google Shape;12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3902631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5235893" y="48665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Target Variable</a:t>
            </a:r>
            <a:endParaRPr b="0" i="0" sz="2200" u="none" cap="none" strike="noStrike"/>
          </a:p>
        </p:txBody>
      </p:sp>
      <p:sp>
        <p:nvSpPr>
          <p:cNvPr id="125" name="Google Shape;125;p17"/>
          <p:cNvSpPr/>
          <p:nvPr/>
        </p:nvSpPr>
        <p:spPr>
          <a:xfrm>
            <a:off x="5235893" y="5356979"/>
            <a:ext cx="4158615" cy="1459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target,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demand_count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, is the total number of trips originating from a specific spatial bin during a specific hour and weekday.</a:t>
            </a:r>
            <a:endParaRPr b="0" i="0" sz="1750" u="none" cap="none" strike="noStrike"/>
          </a:p>
        </p:txBody>
      </p:sp>
      <p:pic>
        <p:nvPicPr>
          <p:cNvPr descr="preencoded.png" id="126" name="Google Shape;12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3902631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9677995" y="4866561"/>
            <a:ext cx="400097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Lagged Demand (Key Feature)</a:t>
            </a:r>
            <a:endParaRPr b="0" i="0" sz="2200" u="none" cap="none" strike="noStrike"/>
          </a:p>
        </p:txBody>
      </p:sp>
      <p:sp>
        <p:nvSpPr>
          <p:cNvPr id="128" name="Google Shape;128;p17"/>
          <p:cNvSpPr/>
          <p:nvPr/>
        </p:nvSpPr>
        <p:spPr>
          <a:xfrm>
            <a:off x="9677995" y="5356979"/>
            <a:ext cx="4158615" cy="1822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Three auto-regressive features—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demand_lag_1h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2h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, and </a:t>
            </a:r>
            <a:r>
              <a:rPr b="0" i="0" lang="en-US" sz="1750" u="none" cap="none" strike="noStrike">
                <a:solidFill>
                  <a:srgbClr val="2A2742"/>
                </a:solidFill>
                <a:highlight>
                  <a:srgbClr val="EDEDED"/>
                </a:highlight>
                <a:latin typeface="Consolas"/>
                <a:ea typeface="Consolas"/>
                <a:cs typeface="Consolas"/>
                <a:sym typeface="Consolas"/>
              </a:rPr>
              <a:t>3h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—were engineered to capture the historical patterns of demand within the same grid cell.</a:t>
            </a:r>
            <a:endParaRPr b="0" i="0" sz="1750" u="none" cap="none" strike="noStrike"/>
          </a:p>
        </p:txBody>
      </p:sp>
      <p:sp>
        <p:nvSpPr>
          <p:cNvPr id="129" name="Google Shape;129;p17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/>
          <p:nvPr/>
        </p:nvSpPr>
        <p:spPr>
          <a:xfrm>
            <a:off x="702350" y="711041"/>
            <a:ext cx="7524750" cy="6271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950"/>
              <a:buFont typeface="Outfit"/>
              <a:buNone/>
            </a:pPr>
            <a:r>
              <a:rPr b="1" i="0" lang="en-US" sz="39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Modeling &amp; Validation Approach</a:t>
            </a:r>
            <a:endParaRPr b="0" i="0" sz="3950" u="none" cap="none" strike="noStrike"/>
          </a:p>
        </p:txBody>
      </p:sp>
      <p:sp>
        <p:nvSpPr>
          <p:cNvPr id="136" name="Google Shape;136;p18"/>
          <p:cNvSpPr/>
          <p:nvPr/>
        </p:nvSpPr>
        <p:spPr>
          <a:xfrm>
            <a:off x="702350" y="1739384"/>
            <a:ext cx="13225701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None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We implemented multiple regression models and used time-series specific cross-validation to ensure model robustness against temporal shifts.</a:t>
            </a:r>
            <a:endParaRPr b="0" i="0" sz="1550" u="none" cap="none" strike="noStrike"/>
          </a:p>
        </p:txBody>
      </p:sp>
      <p:sp>
        <p:nvSpPr>
          <p:cNvPr id="137" name="Google Shape;137;p18"/>
          <p:cNvSpPr/>
          <p:nvPr/>
        </p:nvSpPr>
        <p:spPr>
          <a:xfrm>
            <a:off x="702350" y="2286119"/>
            <a:ext cx="6512481" cy="2586038"/>
          </a:xfrm>
          <a:prstGeom prst="roundRect">
            <a:avLst>
              <a:gd fmla="val 3259" name="adj"/>
            </a:avLst>
          </a:prstGeom>
          <a:solidFill>
            <a:srgbClr val="FAFAFA">
              <a:alpha val="7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725210" y="2308979"/>
            <a:ext cx="6466761" cy="601980"/>
          </a:xfrm>
          <a:prstGeom prst="roundRect">
            <a:avLst>
              <a:gd fmla="val 9444" name="adj"/>
            </a:avLst>
          </a:prstGeom>
          <a:solidFill>
            <a:srgbClr val="E9E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3808095" y="2418040"/>
            <a:ext cx="300990" cy="376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350"/>
              <a:buFont typeface="Outfit"/>
              <a:buNone/>
            </a:pPr>
            <a:r>
              <a:rPr b="1" i="0" lang="en-US" sz="2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2350" u="none" cap="none" strike="noStrike"/>
          </a:p>
        </p:txBody>
      </p:sp>
      <p:sp>
        <p:nvSpPr>
          <p:cNvPr id="140" name="Google Shape;140;p18"/>
          <p:cNvSpPr/>
          <p:nvPr/>
        </p:nvSpPr>
        <p:spPr>
          <a:xfrm>
            <a:off x="925830" y="3111579"/>
            <a:ext cx="250840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950"/>
              <a:buFont typeface="Outfit"/>
              <a:buNone/>
            </a:pPr>
            <a:r>
              <a:rPr b="1" i="0" lang="en-US" sz="19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Model Types</a:t>
            </a:r>
            <a:endParaRPr b="0" i="0" sz="195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925830" y="3545443"/>
            <a:ext cx="6065520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Char char="•"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Linear Regression (Baseline)</a:t>
            </a:r>
            <a:endParaRPr b="0" i="0" sz="1550" u="none" cap="none" strike="noStrike"/>
          </a:p>
        </p:txBody>
      </p:sp>
      <p:sp>
        <p:nvSpPr>
          <p:cNvPr id="142" name="Google Shape;142;p18"/>
          <p:cNvSpPr/>
          <p:nvPr/>
        </p:nvSpPr>
        <p:spPr>
          <a:xfrm>
            <a:off x="925830" y="3936563"/>
            <a:ext cx="6065520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Char char="•"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Random Forest Regressor</a:t>
            </a:r>
            <a:endParaRPr b="0" i="0" sz="1550" u="none" cap="none" strike="noStrike"/>
          </a:p>
        </p:txBody>
      </p:sp>
      <p:sp>
        <p:nvSpPr>
          <p:cNvPr id="143" name="Google Shape;143;p18"/>
          <p:cNvSpPr/>
          <p:nvPr/>
        </p:nvSpPr>
        <p:spPr>
          <a:xfrm>
            <a:off x="925830" y="4327684"/>
            <a:ext cx="6065520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Char char="•"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XGBoost Regressor (Primary Advanced Model)</a:t>
            </a:r>
            <a:endParaRPr b="0" i="0" sz="155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7415451" y="2286119"/>
            <a:ext cx="6512600" cy="2586038"/>
          </a:xfrm>
          <a:prstGeom prst="roundRect">
            <a:avLst>
              <a:gd fmla="val 3259" name="adj"/>
            </a:avLst>
          </a:prstGeom>
          <a:solidFill>
            <a:srgbClr val="FAFAFA">
              <a:alpha val="7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7438311" y="2308979"/>
            <a:ext cx="6466880" cy="601980"/>
          </a:xfrm>
          <a:prstGeom prst="roundRect">
            <a:avLst>
              <a:gd fmla="val 9444" name="adj"/>
            </a:avLst>
          </a:prstGeom>
          <a:solidFill>
            <a:srgbClr val="E9E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10521196" y="2418040"/>
            <a:ext cx="300990" cy="376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350"/>
              <a:buFont typeface="Outfit"/>
              <a:buNone/>
            </a:pPr>
            <a:r>
              <a:rPr b="1" i="0" lang="en-US" sz="2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2350" u="none" cap="none" strike="noStrike"/>
          </a:p>
        </p:txBody>
      </p:sp>
      <p:sp>
        <p:nvSpPr>
          <p:cNvPr id="147" name="Google Shape;147;p18"/>
          <p:cNvSpPr/>
          <p:nvPr/>
        </p:nvSpPr>
        <p:spPr>
          <a:xfrm>
            <a:off x="7638931" y="3111579"/>
            <a:ext cx="250840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950"/>
              <a:buFont typeface="Outfit"/>
              <a:buNone/>
            </a:pPr>
            <a:r>
              <a:rPr b="1" i="0" lang="en-US" sz="19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Data Split &amp; Metrics</a:t>
            </a:r>
            <a:endParaRPr b="0" i="0" sz="1950" u="none" cap="none" strike="noStrike"/>
          </a:p>
        </p:txBody>
      </p:sp>
      <p:sp>
        <p:nvSpPr>
          <p:cNvPr id="148" name="Google Shape;148;p18"/>
          <p:cNvSpPr/>
          <p:nvPr/>
        </p:nvSpPr>
        <p:spPr>
          <a:xfrm>
            <a:off x="7638931" y="3545443"/>
            <a:ext cx="6065639" cy="6419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None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Temporal split: 80% for training, 20% for testing. Metrics used: </a:t>
            </a:r>
            <a:r>
              <a:rPr b="1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RMSE</a:t>
            </a: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b="1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MAE</a:t>
            </a: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, and </a:t>
            </a:r>
            <a:r>
              <a:rPr b="1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R2 Score</a:t>
            </a: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b="0" i="0" sz="1550" u="none" cap="none" strike="noStrike"/>
          </a:p>
        </p:txBody>
      </p:sp>
      <p:sp>
        <p:nvSpPr>
          <p:cNvPr id="149" name="Google Shape;149;p18"/>
          <p:cNvSpPr/>
          <p:nvPr/>
        </p:nvSpPr>
        <p:spPr>
          <a:xfrm>
            <a:off x="702350" y="5072777"/>
            <a:ext cx="6512481" cy="2445782"/>
          </a:xfrm>
          <a:prstGeom prst="roundRect">
            <a:avLst>
              <a:gd fmla="val 3446" name="adj"/>
            </a:avLst>
          </a:prstGeom>
          <a:solidFill>
            <a:srgbClr val="FAFAFA">
              <a:alpha val="7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725210" y="5095637"/>
            <a:ext cx="6466761" cy="601980"/>
          </a:xfrm>
          <a:prstGeom prst="roundRect">
            <a:avLst>
              <a:gd fmla="val 9444" name="adj"/>
            </a:avLst>
          </a:prstGeom>
          <a:solidFill>
            <a:srgbClr val="E9E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3808095" y="5204698"/>
            <a:ext cx="300990" cy="376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350"/>
              <a:buFont typeface="Outfit"/>
              <a:buNone/>
            </a:pPr>
            <a:r>
              <a:rPr b="1" i="0" lang="en-US" sz="2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23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925830" y="5898237"/>
            <a:ext cx="250840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950"/>
              <a:buFont typeface="Outfit"/>
              <a:buNone/>
            </a:pPr>
            <a:r>
              <a:rPr b="1" i="0" lang="en-US" sz="19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Validation Strategy</a:t>
            </a:r>
            <a:endParaRPr b="0" i="0" sz="195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925830" y="6332101"/>
            <a:ext cx="6065520" cy="9629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None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Time Series Split Cross-Validation (TSCv, n_splits=5) was performed on the training set to accurately simulate real-world sequential prediction.</a:t>
            </a:r>
            <a:endParaRPr b="0" i="0" sz="155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7415451" y="5072777"/>
            <a:ext cx="6512600" cy="2445782"/>
          </a:xfrm>
          <a:prstGeom prst="roundRect">
            <a:avLst>
              <a:gd fmla="val 3446" name="adj"/>
            </a:avLst>
          </a:prstGeom>
          <a:solidFill>
            <a:srgbClr val="FAFAFA">
              <a:alpha val="7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7438311" y="5095637"/>
            <a:ext cx="6466880" cy="601980"/>
          </a:xfrm>
          <a:prstGeom prst="roundRect">
            <a:avLst>
              <a:gd fmla="val 9444" name="adj"/>
            </a:avLst>
          </a:prstGeom>
          <a:solidFill>
            <a:srgbClr val="E9E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10521196" y="5204698"/>
            <a:ext cx="300990" cy="376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350"/>
              <a:buFont typeface="Outfit"/>
              <a:buNone/>
            </a:pPr>
            <a:r>
              <a:rPr b="1" i="0" lang="en-US" sz="2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4</a:t>
            </a:r>
            <a:endParaRPr b="0" i="0" sz="235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7638931" y="5898237"/>
            <a:ext cx="2813447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950"/>
              <a:buFont typeface="Outfit"/>
              <a:buNone/>
            </a:pPr>
            <a:r>
              <a:rPr b="1" i="0" lang="en-US" sz="19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Hyperparameter Tuning</a:t>
            </a:r>
            <a:endParaRPr b="0" i="0" sz="195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7638931" y="6332101"/>
            <a:ext cx="6065639" cy="6419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Arimo"/>
              <a:buNone/>
            </a:pPr>
            <a:r>
              <a:rPr b="0" i="0" lang="en-US" sz="15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RandomizedSearchCV was applied to the Random Forest model to optimize performance and reduce overfitting.</a:t>
            </a:r>
            <a:endParaRPr b="0" i="0" sz="15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/>
          <p:nvPr/>
        </p:nvSpPr>
        <p:spPr>
          <a:xfrm>
            <a:off x="793790" y="1316950"/>
            <a:ext cx="857214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Model Performance Comparison</a:t>
            </a:r>
            <a:endParaRPr b="0" i="0" sz="4450" u="none" cap="none" strike="noStrike"/>
          </a:p>
        </p:txBody>
      </p:sp>
      <p:sp>
        <p:nvSpPr>
          <p:cNvPr id="166" name="Google Shape;166;p19"/>
          <p:cNvSpPr/>
          <p:nvPr/>
        </p:nvSpPr>
        <p:spPr>
          <a:xfrm>
            <a:off x="793790" y="2479358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Ensemble methods, particularly Random Forest and XGBoost, demonstrated vastly superior predictive accuracy compared to the baseline and pure time-series approaches.</a:t>
            </a:r>
            <a:endParaRPr b="0" i="0" sz="175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793790" y="3460313"/>
            <a:ext cx="13042821" cy="2616518"/>
          </a:xfrm>
          <a:prstGeom prst="roundRect">
            <a:avLst>
              <a:gd fmla="val 3641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/>
          <p:nvPr/>
        </p:nvSpPr>
        <p:spPr>
          <a:xfrm>
            <a:off x="801410" y="3467933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9"/>
          <p:cNvSpPr/>
          <p:nvPr/>
        </p:nvSpPr>
        <p:spPr>
          <a:xfrm>
            <a:off x="1028343" y="3611642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Linear Regression (Baseline)</a:t>
            </a:r>
            <a:endParaRPr b="0" i="0" sz="175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4940379" y="3611642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50.91</a:t>
            </a:r>
            <a:endParaRPr b="0" i="0" sz="175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7936706" y="3611642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41.21</a:t>
            </a:r>
            <a:endParaRPr b="0" i="0" sz="175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10933033" y="3611642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0.903</a:t>
            </a:r>
            <a:endParaRPr b="0" i="0" sz="175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801410" y="4118253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1028343" y="4261961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Random Forest Regressor</a:t>
            </a:r>
            <a:endParaRPr b="0" i="0" sz="175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4940379" y="4261961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36.49</a:t>
            </a:r>
            <a:endParaRPr b="0" i="0" sz="175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7936706" y="4261961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12.96</a:t>
            </a:r>
            <a:endParaRPr b="0" i="0" sz="175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10933033" y="4261961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0.950</a:t>
            </a:r>
            <a:endParaRPr b="0" i="0" sz="175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801410" y="4768572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1028343" y="4912281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XGBoost Regressor</a:t>
            </a:r>
            <a:endParaRPr b="0" i="0" sz="1750" u="none" cap="none" strike="noStrike"/>
          </a:p>
        </p:txBody>
      </p:sp>
      <p:sp>
        <p:nvSpPr>
          <p:cNvPr id="180" name="Google Shape;180;p19"/>
          <p:cNvSpPr/>
          <p:nvPr/>
        </p:nvSpPr>
        <p:spPr>
          <a:xfrm>
            <a:off x="4940379" y="4912281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37.07</a:t>
            </a:r>
            <a:endParaRPr b="0" i="0" sz="1750" u="none" cap="none" strike="noStrike"/>
          </a:p>
        </p:txBody>
      </p:sp>
      <p:sp>
        <p:nvSpPr>
          <p:cNvPr id="181" name="Google Shape;181;p19"/>
          <p:cNvSpPr/>
          <p:nvPr/>
        </p:nvSpPr>
        <p:spPr>
          <a:xfrm>
            <a:off x="7936706" y="4912281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16.27</a:t>
            </a:r>
            <a:endParaRPr b="0" i="0" sz="1750" u="none" cap="none" strike="noStrike"/>
          </a:p>
        </p:txBody>
      </p:sp>
      <p:sp>
        <p:nvSpPr>
          <p:cNvPr id="182" name="Google Shape;182;p19"/>
          <p:cNvSpPr/>
          <p:nvPr/>
        </p:nvSpPr>
        <p:spPr>
          <a:xfrm>
            <a:off x="10933033" y="4912281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0.949</a:t>
            </a:r>
            <a:endParaRPr b="0" i="0" sz="1750" u="none" cap="none" strike="noStrike"/>
          </a:p>
        </p:txBody>
      </p:sp>
      <p:sp>
        <p:nvSpPr>
          <p:cNvPr id="183" name="Google Shape;183;p19"/>
          <p:cNvSpPr/>
          <p:nvPr/>
        </p:nvSpPr>
        <p:spPr>
          <a:xfrm>
            <a:off x="801410" y="5418892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1028343" y="5562600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XGBoost (Extended with weather)</a:t>
            </a:r>
            <a:endParaRPr b="0" i="0" sz="1750" u="none" cap="none" strike="noStrike"/>
          </a:p>
        </p:txBody>
      </p:sp>
      <p:sp>
        <p:nvSpPr>
          <p:cNvPr id="185" name="Google Shape;185;p19"/>
          <p:cNvSpPr/>
          <p:nvPr/>
        </p:nvSpPr>
        <p:spPr>
          <a:xfrm>
            <a:off x="4940379" y="5562600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40.50</a:t>
            </a:r>
            <a:endParaRPr b="0" i="0" sz="1750" u="none" cap="none" strike="noStrike"/>
          </a:p>
        </p:txBody>
      </p:sp>
      <p:sp>
        <p:nvSpPr>
          <p:cNvPr id="186" name="Google Shape;186;p19"/>
          <p:cNvSpPr/>
          <p:nvPr/>
        </p:nvSpPr>
        <p:spPr>
          <a:xfrm>
            <a:off x="7936706" y="5562600"/>
            <a:ext cx="253507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17.81</a:t>
            </a:r>
            <a:endParaRPr b="0" i="0" sz="1750" u="none" cap="none" strike="noStrike"/>
          </a:p>
        </p:txBody>
      </p:sp>
      <p:sp>
        <p:nvSpPr>
          <p:cNvPr id="187" name="Google Shape;187;p19"/>
          <p:cNvSpPr/>
          <p:nvPr/>
        </p:nvSpPr>
        <p:spPr>
          <a:xfrm>
            <a:off x="10933033" y="5562600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N/A</a:t>
            </a:r>
            <a:endParaRPr b="0" i="0" sz="1750" u="none" cap="none" strike="noStrike"/>
          </a:p>
        </p:txBody>
      </p:sp>
      <p:sp>
        <p:nvSpPr>
          <p:cNvPr id="188" name="Google Shape;188;p19"/>
          <p:cNvSpPr/>
          <p:nvPr/>
        </p:nvSpPr>
        <p:spPr>
          <a:xfrm>
            <a:off x="793790" y="6331982"/>
            <a:ext cx="13042821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00"/>
              <a:buFont typeface="Arimo"/>
              <a:buNone/>
            </a:pPr>
            <a:r>
              <a:rPr b="0" i="0" lang="en-US" sz="14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Note: Pure time-series models (ARIMA, LSTM aggregated hourly) showed significantly poorer R2 scores (0.030 and 0.681, respectively), confirming the necessity of the spatial context.</a:t>
            </a:r>
            <a:endParaRPr b="0" i="0" sz="1400" u="none" cap="none" strike="noStrike"/>
          </a:p>
        </p:txBody>
      </p:sp>
      <p:sp>
        <p:nvSpPr>
          <p:cNvPr id="189" name="Google Shape;189;p19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/>
          <p:nvPr/>
        </p:nvSpPr>
        <p:spPr>
          <a:xfrm>
            <a:off x="12889000" y="7745500"/>
            <a:ext cx="16338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575548" y="452199"/>
            <a:ext cx="7874437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200"/>
              <a:buFont typeface="Outfit"/>
              <a:buNone/>
            </a:pPr>
            <a:r>
              <a:rPr b="1" i="0" lang="en-US" sz="32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Power of Ensemble and Lag Features</a:t>
            </a:r>
            <a:endParaRPr b="0" i="0" sz="3200" u="none" cap="none" strike="noStrike"/>
          </a:p>
        </p:txBody>
      </p:sp>
      <p:sp>
        <p:nvSpPr>
          <p:cNvPr id="197" name="Google Shape;197;p20"/>
          <p:cNvSpPr/>
          <p:nvPr/>
        </p:nvSpPr>
        <p:spPr>
          <a:xfrm>
            <a:off x="575548" y="1294924"/>
            <a:ext cx="13479304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exceptional performance of Random Forest and XGBoost models confirms that taxi demand is a </a:t>
            </a:r>
            <a:r>
              <a:rPr b="0" i="0" lang="en-US" sz="125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non-linear, auto-regressive problem </a:t>
            </a: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best handled by complex tree-based interactions.</a:t>
            </a:r>
            <a:endParaRPr b="0" i="0" sz="1250" u="none" cap="none" strike="noStrike"/>
          </a:p>
        </p:txBody>
      </p:sp>
      <p:sp>
        <p:nvSpPr>
          <p:cNvPr id="198" name="Google Shape;198;p20"/>
          <p:cNvSpPr/>
          <p:nvPr/>
        </p:nvSpPr>
        <p:spPr>
          <a:xfrm>
            <a:off x="7303770" y="2005846"/>
            <a:ext cx="22860" cy="5889069"/>
          </a:xfrm>
          <a:prstGeom prst="roundRect">
            <a:avLst>
              <a:gd fmla="val 302140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/>
          <p:nvPr/>
        </p:nvSpPr>
        <p:spPr>
          <a:xfrm>
            <a:off x="552688" y="2005846"/>
            <a:ext cx="6739652" cy="1225629"/>
          </a:xfrm>
          <a:prstGeom prst="roundRect">
            <a:avLst>
              <a:gd fmla="val 5635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5072301" y="2177891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Outfit"/>
              <a:buNone/>
            </a:pPr>
            <a:r>
              <a:rPr b="1" i="0" lang="en-US" sz="16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Ensemble Superiority</a:t>
            </a:r>
            <a:endParaRPr b="0" i="0" sz="1600" u="none" cap="none" strike="noStrike"/>
          </a:p>
        </p:txBody>
      </p:sp>
      <p:sp>
        <p:nvSpPr>
          <p:cNvPr id="201" name="Google Shape;201;p20"/>
          <p:cNvSpPr/>
          <p:nvPr/>
        </p:nvSpPr>
        <p:spPr>
          <a:xfrm>
            <a:off x="724733" y="2533412"/>
            <a:ext cx="6403181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R2 scores near 0.95 indicate that these models explain almost 95% of the variance in demand, far exceeding the Linear Regression baseline.</a:t>
            </a:r>
            <a:endParaRPr b="0" i="0" sz="1250" u="none" cap="none" strike="noStrike"/>
          </a:p>
        </p:txBody>
      </p:sp>
      <p:sp>
        <p:nvSpPr>
          <p:cNvPr id="202" name="Google Shape;202;p20"/>
          <p:cNvSpPr/>
          <p:nvPr/>
        </p:nvSpPr>
        <p:spPr>
          <a:xfrm>
            <a:off x="7338060" y="3560326"/>
            <a:ext cx="6739652" cy="1225629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7502485" y="3732371"/>
            <a:ext cx="2306836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Outfit"/>
              <a:buNone/>
            </a:pPr>
            <a:r>
              <a:rPr b="1" i="0" lang="en-US" sz="16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Non-Linearity Captured</a:t>
            </a:r>
            <a:endParaRPr b="0" i="0" sz="1600" u="none" cap="none" strike="noStrike"/>
          </a:p>
        </p:txBody>
      </p:sp>
      <p:sp>
        <p:nvSpPr>
          <p:cNvPr id="204" name="Google Shape;204;p20"/>
          <p:cNvSpPr/>
          <p:nvPr/>
        </p:nvSpPr>
        <p:spPr>
          <a:xfrm>
            <a:off x="7502485" y="4087892"/>
            <a:ext cx="6403181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relationship between time, location, and demand history is non-linear; ensemble methods excel at capturing these complex interactions.</a:t>
            </a:r>
            <a:endParaRPr b="0" i="0" sz="1250" u="none" cap="none" strike="noStrike"/>
          </a:p>
        </p:txBody>
      </p:sp>
      <p:sp>
        <p:nvSpPr>
          <p:cNvPr id="205" name="Google Shape;205;p20"/>
          <p:cNvSpPr/>
          <p:nvPr/>
        </p:nvSpPr>
        <p:spPr>
          <a:xfrm>
            <a:off x="552688" y="5114806"/>
            <a:ext cx="6739652" cy="1225629"/>
          </a:xfrm>
          <a:prstGeom prst="roundRect">
            <a:avLst>
              <a:gd fmla="val 5635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5072301" y="5286851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Outfit"/>
              <a:buNone/>
            </a:pPr>
            <a:r>
              <a:rPr b="1" i="0" lang="en-US" sz="16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Critical Role of Lags</a:t>
            </a:r>
            <a:endParaRPr b="0" i="0" sz="1600" u="none" cap="none" strike="noStrike"/>
          </a:p>
        </p:txBody>
      </p:sp>
      <p:sp>
        <p:nvSpPr>
          <p:cNvPr id="207" name="Google Shape;207;p20"/>
          <p:cNvSpPr/>
          <p:nvPr/>
        </p:nvSpPr>
        <p:spPr>
          <a:xfrm>
            <a:off x="724733" y="5642372"/>
            <a:ext cx="6403181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Lagged demand features effectively leverage the self-repeating nature of demand within each specific geographic zone.</a:t>
            </a:r>
            <a:endParaRPr b="0" i="0" sz="1250" u="none" cap="none" strike="noStrike"/>
          </a:p>
        </p:txBody>
      </p:sp>
      <p:sp>
        <p:nvSpPr>
          <p:cNvPr id="208" name="Google Shape;208;p20"/>
          <p:cNvSpPr/>
          <p:nvPr/>
        </p:nvSpPr>
        <p:spPr>
          <a:xfrm>
            <a:off x="7338060" y="6669286"/>
            <a:ext cx="6739652" cy="1225629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7502485" y="6841331"/>
            <a:ext cx="2064901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Outfit"/>
              <a:buNone/>
            </a:pPr>
            <a:r>
              <a:rPr b="1" i="0" lang="en-US" sz="16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External Data Impact</a:t>
            </a:r>
            <a:endParaRPr b="0" i="0" sz="1600" u="none" cap="none" strike="noStrike"/>
          </a:p>
        </p:txBody>
      </p:sp>
      <p:sp>
        <p:nvSpPr>
          <p:cNvPr id="210" name="Google Shape;210;p20"/>
          <p:cNvSpPr/>
          <p:nvPr/>
        </p:nvSpPr>
        <p:spPr>
          <a:xfrm>
            <a:off x="7502485" y="7196852"/>
            <a:ext cx="6403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Simulated external features (weather) slightly degraded performance, suggesting their marginal value compared to historical demand signals.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/>
          <p:nvPr/>
        </p:nvSpPr>
        <p:spPr>
          <a:xfrm>
            <a:off x="647462" y="508754"/>
            <a:ext cx="10367010" cy="578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88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600"/>
              <a:buFont typeface="Outfit"/>
              <a:buNone/>
            </a:pPr>
            <a:r>
              <a:rPr b="1" i="0" lang="en-US" sz="36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Prescriptive Output: Top 10 High-Demand Zones</a:t>
            </a:r>
            <a:endParaRPr b="0" i="0" sz="3600" u="none" cap="none" strike="noStrike"/>
          </a:p>
        </p:txBody>
      </p:sp>
      <p:sp>
        <p:nvSpPr>
          <p:cNvPr id="217" name="Google Shape;217;p21"/>
          <p:cNvSpPr/>
          <p:nvPr/>
        </p:nvSpPr>
        <p:spPr>
          <a:xfrm>
            <a:off x="647462" y="1456849"/>
            <a:ext cx="13335476" cy="591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final optimized XGBoost model was used to generate actionable recommendations by predicting average future demand across the NYC grid. This moves the project from </a:t>
            </a:r>
            <a:r>
              <a:rPr b="1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prediction to prescription</a:t>
            </a: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b="0" i="0" sz="1450" u="none" cap="none" strike="noStrike"/>
          </a:p>
        </p:txBody>
      </p:sp>
      <p:sp>
        <p:nvSpPr>
          <p:cNvPr id="218" name="Google Shape;218;p21"/>
          <p:cNvSpPr/>
          <p:nvPr/>
        </p:nvSpPr>
        <p:spPr>
          <a:xfrm>
            <a:off x="647462" y="2465070"/>
            <a:ext cx="7131368" cy="3747373"/>
          </a:xfrm>
          <a:prstGeom prst="roundRect">
            <a:avLst>
              <a:gd fmla="val 2074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>
            <a:off x="655082" y="2472690"/>
            <a:ext cx="7116128" cy="53316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>
            <a:off x="839986" y="2591276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  <a:endParaRPr b="0" i="0" sz="1450" u="none" cap="none" strike="noStrike"/>
          </a:p>
        </p:txBody>
      </p:sp>
      <p:sp>
        <p:nvSpPr>
          <p:cNvPr id="221" name="Google Shape;221;p21"/>
          <p:cNvSpPr/>
          <p:nvPr/>
        </p:nvSpPr>
        <p:spPr>
          <a:xfrm>
            <a:off x="2622828" y="2591276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40.79</a:t>
            </a:r>
            <a:endParaRPr b="0" i="0" sz="1450" u="none" cap="none" strike="noStrike"/>
          </a:p>
        </p:txBody>
      </p:sp>
      <p:sp>
        <p:nvSpPr>
          <p:cNvPr id="222" name="Google Shape;222;p21"/>
          <p:cNvSpPr/>
          <p:nvPr/>
        </p:nvSpPr>
        <p:spPr>
          <a:xfrm>
            <a:off x="4401860" y="2591276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-73.98</a:t>
            </a:r>
            <a:endParaRPr b="0" i="0" sz="1450" u="none" cap="none" strike="noStrike"/>
          </a:p>
        </p:txBody>
      </p:sp>
      <p:sp>
        <p:nvSpPr>
          <p:cNvPr id="223" name="Google Shape;223;p21"/>
          <p:cNvSpPr/>
          <p:nvPr/>
        </p:nvSpPr>
        <p:spPr>
          <a:xfrm>
            <a:off x="6180892" y="2591276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707.53</a:t>
            </a:r>
            <a:endParaRPr b="0" i="0" sz="1450" u="none" cap="none" strike="noStrike"/>
          </a:p>
        </p:txBody>
      </p:sp>
      <p:sp>
        <p:nvSpPr>
          <p:cNvPr id="224" name="Google Shape;224;p21"/>
          <p:cNvSpPr/>
          <p:nvPr/>
        </p:nvSpPr>
        <p:spPr>
          <a:xfrm>
            <a:off x="655082" y="3005852"/>
            <a:ext cx="7116128" cy="53316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839986" y="3124438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  <a:endParaRPr b="0" i="0" sz="1450" u="none" cap="none" strike="noStrike"/>
          </a:p>
        </p:txBody>
      </p:sp>
      <p:sp>
        <p:nvSpPr>
          <p:cNvPr id="226" name="Google Shape;226;p21"/>
          <p:cNvSpPr/>
          <p:nvPr/>
        </p:nvSpPr>
        <p:spPr>
          <a:xfrm>
            <a:off x="2622828" y="3124438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40.79</a:t>
            </a:r>
            <a:endParaRPr b="0" i="0" sz="1450" u="none" cap="none" strike="noStrike"/>
          </a:p>
        </p:txBody>
      </p:sp>
      <p:sp>
        <p:nvSpPr>
          <p:cNvPr id="227" name="Google Shape;227;p21"/>
          <p:cNvSpPr/>
          <p:nvPr/>
        </p:nvSpPr>
        <p:spPr>
          <a:xfrm>
            <a:off x="4401860" y="3124438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-73.97</a:t>
            </a:r>
            <a:endParaRPr b="0" i="0" sz="1450" u="none" cap="none" strike="noStrike"/>
          </a:p>
        </p:txBody>
      </p:sp>
      <p:sp>
        <p:nvSpPr>
          <p:cNvPr id="228" name="Google Shape;228;p21"/>
          <p:cNvSpPr/>
          <p:nvPr/>
        </p:nvSpPr>
        <p:spPr>
          <a:xfrm>
            <a:off x="6180892" y="3124438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654.44</a:t>
            </a:r>
            <a:endParaRPr b="0" i="0" sz="1450" u="none" cap="none" strike="noStrike"/>
          </a:p>
        </p:txBody>
      </p:sp>
      <p:sp>
        <p:nvSpPr>
          <p:cNvPr id="229" name="Google Shape;229;p21"/>
          <p:cNvSpPr/>
          <p:nvPr/>
        </p:nvSpPr>
        <p:spPr>
          <a:xfrm>
            <a:off x="655082" y="3539014"/>
            <a:ext cx="7116128" cy="53316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>
            <a:off x="839986" y="3657600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  <a:endParaRPr b="0" i="0" sz="1450" u="none" cap="none" strike="noStrike"/>
          </a:p>
        </p:txBody>
      </p:sp>
      <p:sp>
        <p:nvSpPr>
          <p:cNvPr id="231" name="Google Shape;231;p21"/>
          <p:cNvSpPr/>
          <p:nvPr/>
        </p:nvSpPr>
        <p:spPr>
          <a:xfrm>
            <a:off x="2622828" y="3657600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40.80</a:t>
            </a:r>
            <a:endParaRPr b="0" i="0" sz="1450" u="none" cap="none" strike="noStrike"/>
          </a:p>
        </p:txBody>
      </p:sp>
      <p:sp>
        <p:nvSpPr>
          <p:cNvPr id="232" name="Google Shape;232;p21"/>
          <p:cNvSpPr/>
          <p:nvPr/>
        </p:nvSpPr>
        <p:spPr>
          <a:xfrm>
            <a:off x="4401860" y="3657600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-73.97</a:t>
            </a:r>
            <a:endParaRPr b="0" i="0" sz="1450" u="none" cap="none" strike="noStrike"/>
          </a:p>
        </p:txBody>
      </p:sp>
      <p:sp>
        <p:nvSpPr>
          <p:cNvPr id="233" name="Google Shape;233;p21"/>
          <p:cNvSpPr/>
          <p:nvPr/>
        </p:nvSpPr>
        <p:spPr>
          <a:xfrm>
            <a:off x="6180892" y="3657600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462.93</a:t>
            </a:r>
            <a:endParaRPr b="0" i="0" sz="1450" u="none" cap="none" strike="noStrike"/>
          </a:p>
        </p:txBody>
      </p:sp>
      <p:sp>
        <p:nvSpPr>
          <p:cNvPr id="234" name="Google Shape;234;p21"/>
          <p:cNvSpPr/>
          <p:nvPr/>
        </p:nvSpPr>
        <p:spPr>
          <a:xfrm>
            <a:off x="655082" y="4072176"/>
            <a:ext cx="7116128" cy="53316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839986" y="4190762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  <a:endParaRPr b="0" i="0" sz="1450" u="none" cap="none" strike="noStrike"/>
          </a:p>
        </p:txBody>
      </p:sp>
      <p:sp>
        <p:nvSpPr>
          <p:cNvPr id="236" name="Google Shape;236;p21"/>
          <p:cNvSpPr/>
          <p:nvPr/>
        </p:nvSpPr>
        <p:spPr>
          <a:xfrm>
            <a:off x="2622828" y="4190762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40.80</a:t>
            </a:r>
            <a:endParaRPr b="0" i="0" sz="1450" u="none" cap="none" strike="noStrike"/>
          </a:p>
        </p:txBody>
      </p:sp>
      <p:sp>
        <p:nvSpPr>
          <p:cNvPr id="237" name="Google Shape;237;p21"/>
          <p:cNvSpPr/>
          <p:nvPr/>
        </p:nvSpPr>
        <p:spPr>
          <a:xfrm>
            <a:off x="4401860" y="4190762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-73.96</a:t>
            </a:r>
            <a:endParaRPr b="0" i="0" sz="1450" u="none" cap="none" strike="noStrike"/>
          </a:p>
        </p:txBody>
      </p:sp>
      <p:sp>
        <p:nvSpPr>
          <p:cNvPr id="238" name="Google Shape;238;p21"/>
          <p:cNvSpPr/>
          <p:nvPr/>
        </p:nvSpPr>
        <p:spPr>
          <a:xfrm>
            <a:off x="6180892" y="4190762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215.72</a:t>
            </a:r>
            <a:endParaRPr b="0" i="0" sz="1450" u="none" cap="none" strike="noStrike"/>
          </a:p>
        </p:txBody>
      </p:sp>
      <p:sp>
        <p:nvSpPr>
          <p:cNvPr id="239" name="Google Shape;239;p21"/>
          <p:cNvSpPr/>
          <p:nvPr/>
        </p:nvSpPr>
        <p:spPr>
          <a:xfrm>
            <a:off x="655082" y="4605337"/>
            <a:ext cx="7116128" cy="53316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839986" y="4723924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  <a:endParaRPr b="0" i="0" sz="1450" u="none" cap="none" strike="noStrike"/>
          </a:p>
        </p:txBody>
      </p:sp>
      <p:sp>
        <p:nvSpPr>
          <p:cNvPr id="241" name="Google Shape;241;p21"/>
          <p:cNvSpPr/>
          <p:nvPr/>
        </p:nvSpPr>
        <p:spPr>
          <a:xfrm>
            <a:off x="2622828" y="4723924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40.79</a:t>
            </a:r>
            <a:endParaRPr b="0" i="0" sz="1450" u="none" cap="none" strike="noStrike"/>
          </a:p>
        </p:txBody>
      </p:sp>
      <p:sp>
        <p:nvSpPr>
          <p:cNvPr id="242" name="Google Shape;242;p21"/>
          <p:cNvSpPr/>
          <p:nvPr/>
        </p:nvSpPr>
        <p:spPr>
          <a:xfrm>
            <a:off x="4401860" y="4723924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-73.95</a:t>
            </a:r>
            <a:endParaRPr b="0" i="0" sz="1450" u="none" cap="none" strike="noStrike"/>
          </a:p>
        </p:txBody>
      </p:sp>
      <p:sp>
        <p:nvSpPr>
          <p:cNvPr id="243" name="Google Shape;243;p21"/>
          <p:cNvSpPr/>
          <p:nvPr/>
        </p:nvSpPr>
        <p:spPr>
          <a:xfrm>
            <a:off x="6180892" y="4723924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207.82</a:t>
            </a:r>
            <a:endParaRPr b="0" i="0" sz="1450" u="none" cap="none" strike="noStrike"/>
          </a:p>
        </p:txBody>
      </p:sp>
      <p:sp>
        <p:nvSpPr>
          <p:cNvPr id="244" name="Google Shape;244;p21"/>
          <p:cNvSpPr/>
          <p:nvPr/>
        </p:nvSpPr>
        <p:spPr>
          <a:xfrm>
            <a:off x="655082" y="5138499"/>
            <a:ext cx="7116128" cy="53316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/>
          <p:nvPr/>
        </p:nvSpPr>
        <p:spPr>
          <a:xfrm>
            <a:off x="839986" y="5257086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...</a:t>
            </a:r>
            <a:endParaRPr b="0" i="0" sz="1450" u="none" cap="none" strike="noStrike"/>
          </a:p>
        </p:txBody>
      </p:sp>
      <p:sp>
        <p:nvSpPr>
          <p:cNvPr id="246" name="Google Shape;246;p21"/>
          <p:cNvSpPr/>
          <p:nvPr/>
        </p:nvSpPr>
        <p:spPr>
          <a:xfrm>
            <a:off x="2622828" y="5257086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...</a:t>
            </a:r>
            <a:endParaRPr b="0" i="0" sz="1450" u="none" cap="none" strike="noStrike"/>
          </a:p>
        </p:txBody>
      </p:sp>
      <p:sp>
        <p:nvSpPr>
          <p:cNvPr id="247" name="Google Shape;247;p21"/>
          <p:cNvSpPr/>
          <p:nvPr/>
        </p:nvSpPr>
        <p:spPr>
          <a:xfrm>
            <a:off x="4401860" y="5257086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...</a:t>
            </a:r>
            <a:endParaRPr b="0" i="0" sz="1450" u="none" cap="none" strike="noStrike"/>
          </a:p>
        </p:txBody>
      </p:sp>
      <p:sp>
        <p:nvSpPr>
          <p:cNvPr id="248" name="Google Shape;248;p21"/>
          <p:cNvSpPr/>
          <p:nvPr/>
        </p:nvSpPr>
        <p:spPr>
          <a:xfrm>
            <a:off x="6180892" y="5257086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...</a:t>
            </a:r>
            <a:endParaRPr b="0" i="0" sz="1450" u="none" cap="none" strike="noStrike"/>
          </a:p>
        </p:txBody>
      </p:sp>
      <p:sp>
        <p:nvSpPr>
          <p:cNvPr id="249" name="Google Shape;249;p21"/>
          <p:cNvSpPr/>
          <p:nvPr/>
        </p:nvSpPr>
        <p:spPr>
          <a:xfrm>
            <a:off x="655082" y="5671661"/>
            <a:ext cx="7116128" cy="53316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839986" y="5790247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10</a:t>
            </a:r>
            <a:endParaRPr b="0" i="0" sz="1450" u="none" cap="none" strike="noStrike"/>
          </a:p>
        </p:txBody>
      </p:sp>
      <p:sp>
        <p:nvSpPr>
          <p:cNvPr id="251" name="Google Shape;251;p21"/>
          <p:cNvSpPr/>
          <p:nvPr/>
        </p:nvSpPr>
        <p:spPr>
          <a:xfrm>
            <a:off x="2622828" y="5790247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40.83</a:t>
            </a:r>
            <a:endParaRPr b="0" i="0" sz="1450" u="none" cap="none" strike="noStrike"/>
          </a:p>
        </p:txBody>
      </p:sp>
      <p:sp>
        <p:nvSpPr>
          <p:cNvPr id="252" name="Google Shape;252;p21"/>
          <p:cNvSpPr/>
          <p:nvPr/>
        </p:nvSpPr>
        <p:spPr>
          <a:xfrm>
            <a:off x="4401860" y="5790247"/>
            <a:ext cx="1401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-73.71</a:t>
            </a:r>
            <a:endParaRPr b="0" i="0" sz="1450" u="none" cap="none" strike="noStrike"/>
          </a:p>
        </p:txBody>
      </p:sp>
      <p:sp>
        <p:nvSpPr>
          <p:cNvPr id="253" name="Google Shape;253;p21"/>
          <p:cNvSpPr/>
          <p:nvPr/>
        </p:nvSpPr>
        <p:spPr>
          <a:xfrm>
            <a:off x="6180892" y="5790247"/>
            <a:ext cx="140541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Arimo"/>
              <a:buNone/>
            </a:pPr>
            <a:r>
              <a:rPr b="0" i="0" lang="en-US" sz="14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126.93</a:t>
            </a:r>
            <a:endParaRPr b="0" i="0" sz="1450" u="none" cap="none" strike="noStrike"/>
          </a:p>
        </p:txBody>
      </p:sp>
      <p:pic>
        <p:nvPicPr>
          <p:cNvPr descr="preencoded.png" id="254" name="Google Shape;25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7696" y="2465070"/>
            <a:ext cx="5752743" cy="575274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/>
          <p:nvPr/>
        </p:nvSpPr>
        <p:spPr>
          <a:xfrm>
            <a:off x="13990450" y="7745500"/>
            <a:ext cx="532200" cy="412800"/>
          </a:xfrm>
          <a:prstGeom prst="rect">
            <a:avLst/>
          </a:prstGeom>
          <a:solidFill>
            <a:srgbClr val="C2C0D9"/>
          </a:solidFill>
          <a:ln cap="flat" cmpd="sng" w="9525">
            <a:solidFill>
              <a:srgbClr val="C3BC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